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6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Solving Multi-step Equations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Sections 3.9- 3.10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475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for the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92D050"/>
                </a:solidFill>
              </a:rPr>
              <a:t>GOAL: </a:t>
            </a:r>
            <a:r>
              <a:rPr lang="en-US" dirty="0" smtClean="0"/>
              <a:t>To get the variable by itself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92D050"/>
                </a:solidFill>
              </a:rPr>
              <a:t>Steps: </a:t>
            </a:r>
          </a:p>
          <a:p>
            <a:pPr lvl="1"/>
            <a:r>
              <a:rPr lang="en-US" b="1" dirty="0" smtClean="0">
                <a:solidFill>
                  <a:srgbClr val="92D050"/>
                </a:solidFill>
              </a:rPr>
              <a:t>“</a:t>
            </a:r>
            <a:r>
              <a:rPr lang="en-US" dirty="0" smtClean="0">
                <a:solidFill>
                  <a:srgbClr val="00B0F0"/>
                </a:solidFill>
              </a:rPr>
              <a:t>Undo” by performing the opposite operation 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Follow the </a:t>
            </a:r>
            <a:r>
              <a:rPr lang="en-US" u="sng" dirty="0" smtClean="0">
                <a:solidFill>
                  <a:srgbClr val="00B0F0"/>
                </a:solidFill>
              </a:rPr>
              <a:t>REVERSE </a:t>
            </a:r>
            <a:r>
              <a:rPr lang="en-US" dirty="0" smtClean="0">
                <a:solidFill>
                  <a:srgbClr val="00B0F0"/>
                </a:solidFill>
              </a:rPr>
              <a:t>of the order of operations</a:t>
            </a:r>
          </a:p>
          <a:p>
            <a:endParaRPr lang="en-US" dirty="0">
              <a:solidFill>
                <a:srgbClr val="00B0F0"/>
              </a:solidFill>
            </a:endParaRPr>
          </a:p>
          <a:p>
            <a:endParaRPr lang="en-US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728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smtClean="0"/>
              <a:t>1.  2x + 4 = 6		2.  -5x + 3 = -12</a:t>
            </a:r>
          </a:p>
          <a:p>
            <a:pPr marL="525780" indent="-457200">
              <a:buAutoNum type="arabicPeriod"/>
            </a:pPr>
            <a:endParaRPr lang="en-US" dirty="0" smtClean="0"/>
          </a:p>
          <a:p>
            <a:pPr marL="525780" indent="-457200">
              <a:buAutoNum type="arabicPeriod"/>
            </a:pPr>
            <a:endParaRPr lang="en-US" dirty="0"/>
          </a:p>
          <a:p>
            <a:pPr marL="525780" indent="-457200">
              <a:buAutoNum type="arabicPeriod"/>
            </a:pP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3.  6 = -a + 4		4.  5</a:t>
            </a:r>
            <a:r>
              <a:rPr lang="en-US" dirty="0"/>
              <a:t>m</a:t>
            </a:r>
            <a:r>
              <a:rPr lang="en-US" dirty="0" smtClean="0"/>
              <a:t> – 6 =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056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Examples</a:t>
            </a:r>
            <a:r>
              <a:rPr lang="en-US" dirty="0" smtClean="0"/>
              <a:t>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68580" indent="0">
                  <a:buNone/>
                </a:pPr>
                <a:r>
                  <a:rPr lang="en-US" dirty="0" smtClean="0"/>
                  <a:t>5.  -3x – 5 = 7		6.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−7=5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pPr marL="68580" indent="0">
                  <a:buNone/>
                </a:pPr>
                <a:endParaRPr lang="en-US" dirty="0"/>
              </a:p>
              <a:p>
                <a:pPr marL="68580" indent="0">
                  <a:buNone/>
                </a:pPr>
                <a:endParaRPr lang="en-US" dirty="0" smtClean="0"/>
              </a:p>
              <a:p>
                <a:pPr marL="68580" indent="0">
                  <a:buNone/>
                </a:pPr>
                <a:r>
                  <a:rPr lang="en-US" dirty="0" smtClean="0"/>
                  <a:t>7.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+5=2</m:t>
                    </m:r>
                  </m:oMath>
                </a14:m>
                <a:r>
                  <a:rPr lang="en-US" dirty="0" smtClean="0"/>
                  <a:t>			8.  12 = -4c - 4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360" t="-3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399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68580" indent="0">
                  <a:buNone/>
                </a:pPr>
                <a:r>
                  <a:rPr lang="en-US" dirty="0" smtClean="0"/>
                  <a:t>9.)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3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−4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=5</m:t>
                    </m:r>
                  </m:oMath>
                </a14:m>
                <a:r>
                  <a:rPr lang="en-US" dirty="0" smtClean="0"/>
                  <a:t>		10.)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 −</m:t>
                    </m:r>
                    <m:r>
                      <a:rPr lang="en-US" b="0" i="1" smtClean="0">
                        <a:latin typeface="Cambria Math"/>
                      </a:rPr>
                      <m:t>4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=4</m:t>
                    </m:r>
                  </m:oMath>
                </a14:m>
                <a:endParaRPr lang="en-US" dirty="0" smtClean="0"/>
              </a:p>
              <a:p>
                <a:pPr marL="68580" indent="0">
                  <a:buNone/>
                </a:pPr>
                <a:endParaRPr lang="en-US" dirty="0"/>
              </a:p>
              <a:p>
                <a:pPr marL="68580" indent="0">
                  <a:buNone/>
                </a:pPr>
                <a:endParaRPr lang="en-US" dirty="0" smtClean="0"/>
              </a:p>
              <a:p>
                <a:pPr marL="68580" indent="0">
                  <a:buNone/>
                </a:pPr>
                <a:endParaRPr lang="en-US" dirty="0"/>
              </a:p>
              <a:p>
                <a:pPr marL="68580" indent="0">
                  <a:buNone/>
                </a:pPr>
                <a:r>
                  <a:rPr lang="en-US" dirty="0" smtClean="0"/>
                  <a:t>11.)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−5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  <m:r>
                          <a:rPr lang="en-US" b="0" i="1" smtClean="0">
                            <a:latin typeface="Cambria Math"/>
                          </a:rPr>
                          <m:t>+2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dirty="0" smtClean="0"/>
                  <a:t>25		12.) -16= 4(3x+5)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360" t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3520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Classwork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Pg</a:t>
            </a:r>
            <a:r>
              <a:rPr lang="en-US" dirty="0" smtClean="0"/>
              <a:t> </a:t>
            </a:r>
            <a:r>
              <a:rPr lang="en-US" dirty="0" smtClean="0"/>
              <a:t>148 # 3-9, 10-15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454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Pg</a:t>
            </a:r>
            <a:r>
              <a:rPr lang="en-US" dirty="0" smtClean="0"/>
              <a:t> 148 # 1-2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051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Pg</a:t>
            </a:r>
            <a:r>
              <a:rPr lang="en-US" smtClean="0"/>
              <a:t> </a:t>
            </a:r>
            <a:r>
              <a:rPr lang="en-US" smtClean="0"/>
              <a:t>148 # 16-36 even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288148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176</TotalTime>
  <Words>77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Cambria Math</vt:lpstr>
      <vt:lpstr>Century Gothic</vt:lpstr>
      <vt:lpstr>Wingdings 2</vt:lpstr>
      <vt:lpstr>Austin</vt:lpstr>
      <vt:lpstr>Solving Multi-step Equations</vt:lpstr>
      <vt:lpstr>Solving for the variable</vt:lpstr>
      <vt:lpstr>Examples:</vt:lpstr>
      <vt:lpstr>Examples:</vt:lpstr>
      <vt:lpstr>Examples</vt:lpstr>
      <vt:lpstr>Classwork  </vt:lpstr>
      <vt:lpstr>Closure</vt:lpstr>
      <vt:lpstr>Homework</vt:lpstr>
    </vt:vector>
  </TitlesOfParts>
  <Company>Central Bucks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One-step Equations</dc:title>
  <dc:creator>LAKE, JEFF</dc:creator>
  <cp:lastModifiedBy>LAKE, JEFF</cp:lastModifiedBy>
  <cp:revision>9</cp:revision>
  <dcterms:created xsi:type="dcterms:W3CDTF">2013-09-13T11:06:32Z</dcterms:created>
  <dcterms:modified xsi:type="dcterms:W3CDTF">2015-09-11T18:09:46Z</dcterms:modified>
</cp:coreProperties>
</file>